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y="6858000" cx="9144000"/>
  <p:notesSz cx="6858000" cy="9144000"/>
  <p:embeddedFontLst>
    <p:embeddedFont>
      <p:font typeface="Roboto"/>
      <p:regular r:id="rId25"/>
      <p:bold r:id="rId26"/>
      <p:italic r:id="rId27"/>
      <p:boldItalic r:id="rId28"/>
    </p:embeddedFont>
    <p:embeddedFont>
      <p:font typeface="Comfortaa"/>
      <p:regular r:id="rId29"/>
      <p:bold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1" roundtripDataSignature="AMtx7mjENhQ3FhSzLu6vvZ4tFu8c6z8Xr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Roboto-bold.fntdata"/><Relationship Id="rId25" Type="http://schemas.openxmlformats.org/officeDocument/2006/relationships/font" Target="fonts/Roboto-regular.fntdata"/><Relationship Id="rId28" Type="http://schemas.openxmlformats.org/officeDocument/2006/relationships/font" Target="fonts/Roboto-boldItalic.fntdata"/><Relationship Id="rId27" Type="http://schemas.openxmlformats.org/officeDocument/2006/relationships/font" Target="fonts/Roboto-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Comfortaa-regular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customschemas.google.com/relationships/presentationmetadata" Target="metadata"/><Relationship Id="rId30" Type="http://schemas.openxmlformats.org/officeDocument/2006/relationships/font" Target="fonts/Comfortaa-bold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" name="Google Shape;2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" name="Google Shape;2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2c496409d8e_0_3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9" name="Google Shape;39;g2c496409d8e_0_36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3" name="Google Shape;5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9" name="Google Shape;5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6" name="Google Shape;6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72" name="Google Shape;7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0" name="Google Shape;8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6" name="Google Shape;8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3" name="Google Shape;9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0" name="Google Shape;10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7" name="Google Shape;10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3" name="Google Shape;113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0" name="Google Shape;120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7" name="Google Shape;127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3" name="Google Shape;13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9" name="Google Shape;13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5" name="Google Shape;145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221ed3eadec_0_6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2" name="Google Shape;152;g221ed3eadec_0_60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8" name="Google Shape;158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gif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Relationship Id="rId3" Type="http://schemas.openxmlformats.org/officeDocument/2006/relationships/image" Target="../media/image7.gif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jpg"/><Relationship Id="rId3" Type="http://schemas.openxmlformats.org/officeDocument/2006/relationships/image" Target="../media/image9.jpg"/><Relationship Id="rId4" Type="http://schemas.openxmlformats.org/officeDocument/2006/relationships/image" Target="../media/image7.gif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2_Diapositiva de título">
  <p:cSld name="12_Diapositiva de título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7" name="Google Shape;7;p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logo Blanco.gif" id="8" name="Google Shape;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9912" y="332656"/>
            <a:ext cx="1584176" cy="14554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ítulo y objetos">
  <p:cSld name="2_Título y objetos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10" name="Google Shape;10;p23"/>
          <p:cNvPicPr preferRelativeResize="0"/>
          <p:nvPr/>
        </p:nvPicPr>
        <p:blipFill rotWithShape="1">
          <a:blip r:embed="rId2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1" name="Google Shape;11;p23"/>
          <p:cNvPicPr preferRelativeResize="0"/>
          <p:nvPr/>
        </p:nvPicPr>
        <p:blipFill rotWithShape="1">
          <a:blip r:embed="rId2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2" name="Google Shape;1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ítulo y objetos">
  <p:cSld name="1_Título y objetos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muy claro.jpg" id="14" name="Google Shape;14;p2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5" name="Google Shape;15;p24"/>
          <p:cNvPicPr preferRelativeResize="0"/>
          <p:nvPr/>
        </p:nvPicPr>
        <p:blipFill rotWithShape="1">
          <a:blip r:embed="rId3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6" name="Google Shape;16;p24"/>
          <p:cNvPicPr preferRelativeResize="0"/>
          <p:nvPr/>
        </p:nvPicPr>
        <p:blipFill rotWithShape="1">
          <a:blip r:embed="rId3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7" name="Google Shape;17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jpg"/><Relationship Id="rId4" Type="http://schemas.openxmlformats.org/officeDocument/2006/relationships/image" Target="../media/image21.jpg"/><Relationship Id="rId5" Type="http://schemas.openxmlformats.org/officeDocument/2006/relationships/image" Target="../media/image15.jpg"/><Relationship Id="rId6" Type="http://schemas.openxmlformats.org/officeDocument/2006/relationships/image" Target="../media/image1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sede.ucm.es/certificados-academicos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filologia.ucm.es/file/manual-estudiantes-filologia-learning-agreement-a-ola?ver" TargetMode="External"/><Relationship Id="rId4" Type="http://schemas.openxmlformats.org/officeDocument/2006/relationships/image" Target="../media/image12.png"/><Relationship Id="rId5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www.ucm.es/seguro-asistencia-viajes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hyperlink" Target="mailto:erasmus3@ucm.es" TargetMode="External"/><Relationship Id="rId4" Type="http://schemas.openxmlformats.org/officeDocument/2006/relationships/hyperlink" Target="https://www.ucm.es/importe-erasmus" TargetMode="External"/><Relationship Id="rId5" Type="http://schemas.openxmlformats.org/officeDocument/2006/relationships/image" Target="../media/image1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ucm.moveon4.de/form/53bd38820f9d308854000001/spa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ucm.moveon4.de/form/53bd38820f9d308854000001/spa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filologia.ucm.es/movilidad-saliente-de-estudiantes" TargetMode="External"/><Relationship Id="rId4" Type="http://schemas.openxmlformats.org/officeDocument/2006/relationships/image" Target="../media/image17.png"/><Relationship Id="rId5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"/>
          <p:cNvSpPr txBox="1"/>
          <p:nvPr/>
        </p:nvSpPr>
        <p:spPr>
          <a:xfrm>
            <a:off x="1750689" y="3068960"/>
            <a:ext cx="5867100" cy="132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s-E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Jornada de Orientación </a:t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s-E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Convocatoria Programa Erasmus+ 202</a:t>
            </a:r>
            <a:r>
              <a:rPr b="1" lang="es-ES" sz="2400"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b="1" i="0" lang="es-E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-202</a:t>
            </a:r>
            <a:r>
              <a:rPr b="1" lang="es-ES" sz="2400">
                <a:latin typeface="Calibri"/>
                <a:ea typeface="Calibri"/>
                <a:cs typeface="Calibri"/>
                <a:sym typeface="Calibri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s-E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Movilidad con fines de estudios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 txBox="1"/>
          <p:nvPr/>
        </p:nvSpPr>
        <p:spPr>
          <a:xfrm>
            <a:off x="4684282" y="5661248"/>
            <a:ext cx="40737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s-E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Oficina y Vicedecanato de Relaciones Internacionales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s-E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Facultad de Filología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"/>
          <p:cNvSpPr txBox="1"/>
          <p:nvPr/>
        </p:nvSpPr>
        <p:spPr>
          <a:xfrm>
            <a:off x="619944" y="1272952"/>
            <a:ext cx="8064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30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¿QUIÉNES SOMOS?</a:t>
            </a:r>
            <a:endParaRPr b="1" i="0" sz="30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2"/>
          <p:cNvSpPr txBox="1"/>
          <p:nvPr/>
        </p:nvSpPr>
        <p:spPr>
          <a:xfrm>
            <a:off x="2678875" y="5517950"/>
            <a:ext cx="1614000" cy="6054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5400" lIns="50800" spcFirstLastPara="1" rIns="50800" wrap="square" tIns="25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lang="es-ES" sz="12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LAURA BURGUETE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b="1" lang="es-ES" sz="12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(</a:t>
            </a:r>
            <a:r>
              <a:rPr b="1" i="0" lang="es-ES" sz="1200" u="none" cap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Administrativo) 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s-ES" sz="1200" u="none" cap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OUTGOING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0" name="Google Shape;30;p2"/>
          <p:cNvSpPr txBox="1"/>
          <p:nvPr/>
        </p:nvSpPr>
        <p:spPr>
          <a:xfrm>
            <a:off x="4722725" y="5517950"/>
            <a:ext cx="1959300" cy="6054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5400" lIns="50800" spcFirstLastPara="1" rIns="50800" wrap="square" tIns="25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lang="es-ES" sz="12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MAR HUERTA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s-ES" sz="1200" u="none" cap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(Administrativo) 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s-ES" sz="1200" u="none" cap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INCOMING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1" name="Google Shape;31;p2"/>
          <p:cNvSpPr txBox="1"/>
          <p:nvPr/>
        </p:nvSpPr>
        <p:spPr>
          <a:xfrm>
            <a:off x="673475" y="2877450"/>
            <a:ext cx="1959300" cy="4206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5400" lIns="50800" spcFirstLastPara="1" rIns="50800" wrap="square" tIns="25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s-ES" sz="1200" u="none" cap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ELENA ORDUNA 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s-ES" sz="1200" u="none" cap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(Vicedecana de RRII) 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2" name="Google Shape;32;p2"/>
          <p:cNvSpPr txBox="1"/>
          <p:nvPr/>
        </p:nvSpPr>
        <p:spPr>
          <a:xfrm>
            <a:off x="6725550" y="2801250"/>
            <a:ext cx="1959300" cy="4206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5400" lIns="50800" spcFirstLastPara="1" rIns="50800" wrap="square" tIns="254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s-ES" sz="1200" u="none" cap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MARIA COLOM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s-ES" sz="1200" u="none" cap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(Delegada para RRII) </a:t>
            </a:r>
            <a:endParaRPr b="1" i="0" sz="1200" u="none" cap="none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33" name="Google Shape;33;p2"/>
          <p:cNvPicPr preferRelativeResize="0"/>
          <p:nvPr/>
        </p:nvPicPr>
        <p:blipFill rotWithShape="1">
          <a:blip r:embed="rId3">
            <a:alphaModFix/>
          </a:blip>
          <a:srcRect b="14194" l="14023" r="29568" t="15948"/>
          <a:stretch/>
        </p:blipFill>
        <p:spPr>
          <a:xfrm>
            <a:off x="864715" y="886400"/>
            <a:ext cx="1576800" cy="1753500"/>
          </a:xfrm>
          <a:prstGeom prst="ellipse">
            <a:avLst/>
          </a:prstGeom>
          <a:noFill/>
          <a:ln cap="rnd" cmpd="sng" w="63500">
            <a:solidFill>
              <a:srgbClr val="333333"/>
            </a:solidFill>
            <a:prstDash val="solid"/>
            <a:round/>
            <a:headEnd len="sm" w="sm" type="none"/>
            <a:tailEnd len="sm" w="sm" type="none"/>
          </a:ln>
          <a:effectLst>
            <a:outerShdw blurRad="381000" sx="-80000" rotWithShape="0" dir="5400000" dist="292100" sy="-18000">
              <a:srgbClr val="000000">
                <a:alpha val="21568"/>
              </a:srgbClr>
            </a:outerShdw>
          </a:effectLst>
        </p:spPr>
      </p:pic>
      <p:pic>
        <p:nvPicPr>
          <p:cNvPr id="34" name="Google Shape;34;p2"/>
          <p:cNvPicPr preferRelativeResize="0"/>
          <p:nvPr/>
        </p:nvPicPr>
        <p:blipFill rotWithShape="1">
          <a:blip r:embed="rId4">
            <a:alphaModFix/>
          </a:blip>
          <a:srcRect b="16173" l="0" r="0" t="9768"/>
          <a:stretch/>
        </p:blipFill>
        <p:spPr>
          <a:xfrm>
            <a:off x="6893600" y="886400"/>
            <a:ext cx="1614000" cy="1753500"/>
          </a:xfrm>
          <a:prstGeom prst="ellipse">
            <a:avLst/>
          </a:prstGeom>
          <a:noFill/>
          <a:ln cap="rnd" cmpd="sng" w="63500">
            <a:solidFill>
              <a:srgbClr val="333333"/>
            </a:solidFill>
            <a:prstDash val="solid"/>
            <a:round/>
            <a:headEnd len="sm" w="sm" type="none"/>
            <a:tailEnd len="sm" w="sm" type="none"/>
          </a:ln>
          <a:effectLst>
            <a:outerShdw blurRad="381000" sx="-80000" rotWithShape="0" dir="5400000" dist="292100" sy="-18000">
              <a:srgbClr val="000000">
                <a:alpha val="21568"/>
              </a:srgbClr>
            </a:outerShdw>
          </a:effectLst>
        </p:spPr>
      </p:pic>
      <p:pic>
        <p:nvPicPr>
          <p:cNvPr id="35" name="Google Shape;35;p2"/>
          <p:cNvPicPr preferRelativeResize="0"/>
          <p:nvPr/>
        </p:nvPicPr>
        <p:blipFill rotWithShape="1">
          <a:blip r:embed="rId5">
            <a:alphaModFix/>
          </a:blip>
          <a:srcRect b="26336" l="0" r="0" t="18530"/>
          <a:stretch/>
        </p:blipFill>
        <p:spPr>
          <a:xfrm>
            <a:off x="2632775" y="3611750"/>
            <a:ext cx="1614001" cy="1721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19950" y="3611749"/>
            <a:ext cx="1764850" cy="175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2c496409d8e_0_366"/>
          <p:cNvSpPr txBox="1"/>
          <p:nvPr/>
        </p:nvSpPr>
        <p:spPr>
          <a:xfrm>
            <a:off x="619944" y="1272952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PASOS A SEGUIR: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2" name="Google Shape;42;g2c496409d8e_0_366"/>
          <p:cNvGrpSpPr/>
          <p:nvPr/>
        </p:nvGrpSpPr>
        <p:grpSpPr>
          <a:xfrm>
            <a:off x="6013393" y="3581300"/>
            <a:ext cx="3128514" cy="3483050"/>
            <a:chOff x="5632317" y="1189775"/>
            <a:chExt cx="3305700" cy="3483050"/>
          </a:xfrm>
        </p:grpSpPr>
        <p:sp>
          <p:nvSpPr>
            <p:cNvPr id="43" name="Google Shape;43;g2c496409d8e_0_366"/>
            <p:cNvSpPr/>
            <p:nvPr/>
          </p:nvSpPr>
          <p:spPr>
            <a:xfrm>
              <a:off x="5632317" y="1189775"/>
              <a:ext cx="3305700" cy="669000"/>
            </a:xfrm>
            <a:prstGeom prst="chevron">
              <a:avLst>
                <a:gd fmla="val 50000" name="adj"/>
              </a:avLst>
            </a:prstGeom>
            <a:solidFill>
              <a:srgbClr val="D8382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b="0" i="0" lang="es-ES" sz="1400" u="none" cap="none" strike="noStrike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DESPUÉS</a:t>
              </a:r>
              <a:endParaRPr b="0" i="0" sz="1400" u="none" cap="none" strike="noStrik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4" name="Google Shape;44;g2c496409d8e_0_366"/>
            <p:cNvSpPr txBox="1"/>
            <p:nvPr/>
          </p:nvSpPr>
          <p:spPr>
            <a:xfrm>
              <a:off x="6167063" y="2057125"/>
              <a:ext cx="2236200" cy="261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TRANSCRIPT OF RECORDS</a:t>
              </a:r>
              <a:endParaRPr b="0" i="0" sz="12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RECONOCIMIENTO DE ESTUDIOS</a:t>
              </a:r>
              <a:endParaRPr b="0" i="0" sz="12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ENCUESTA DE MOVILIDAD</a:t>
              </a:r>
              <a:endParaRPr b="0" i="0" sz="12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5" name="Google Shape;45;g2c496409d8e_0_366"/>
          <p:cNvGrpSpPr/>
          <p:nvPr/>
        </p:nvGrpSpPr>
        <p:grpSpPr>
          <a:xfrm>
            <a:off x="0" y="1981307"/>
            <a:ext cx="3546900" cy="3482836"/>
            <a:chOff x="0" y="1189989"/>
            <a:chExt cx="3546900" cy="3482836"/>
          </a:xfrm>
        </p:grpSpPr>
        <p:sp>
          <p:nvSpPr>
            <p:cNvPr id="46" name="Google Shape;46;g2c496409d8e_0_366"/>
            <p:cNvSpPr/>
            <p:nvPr/>
          </p:nvSpPr>
          <p:spPr>
            <a:xfrm>
              <a:off x="0" y="1189989"/>
              <a:ext cx="3546900" cy="669000"/>
            </a:xfrm>
            <a:prstGeom prst="homePlate">
              <a:avLst>
                <a:gd fmla="val 50000" name="adj"/>
              </a:avLst>
            </a:prstGeom>
            <a:solidFill>
              <a:srgbClr val="80201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b="0" i="0" lang="es-ES" sz="1400" u="none" cap="none" strike="noStrike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ANTES</a:t>
              </a:r>
              <a:endParaRPr b="0" i="0" sz="1400" u="none" cap="none" strike="noStrik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7" name="Google Shape;47;g2c496409d8e_0_366"/>
            <p:cNvSpPr txBox="1"/>
            <p:nvPr/>
          </p:nvSpPr>
          <p:spPr>
            <a:xfrm>
              <a:off x="655361" y="2057125"/>
              <a:ext cx="2236200" cy="261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NOMINACIÓN</a:t>
              </a:r>
              <a:endParaRPr b="0" i="0" sz="12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SOLICITUD DESTINO</a:t>
              </a:r>
              <a:endParaRPr b="0" i="0" sz="12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LEARNING AGREEMENT</a:t>
              </a:r>
              <a:endParaRPr b="0" i="0" sz="12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MATRÍCULA</a:t>
              </a:r>
              <a:endParaRPr b="0" i="0" sz="12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CONVENIO FINANCIERO</a:t>
              </a:r>
              <a:endParaRPr b="0" i="0" sz="12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TARJETA SANITARIA /SEGURO MÉDICO</a:t>
              </a:r>
              <a:endParaRPr b="0" i="0" sz="12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t/>
              </a:r>
              <a:endParaRPr b="0" i="0" sz="12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91440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t/>
              </a:r>
              <a:endParaRPr b="0" i="0" sz="12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8" name="Google Shape;48;g2c496409d8e_0_366"/>
          <p:cNvGrpSpPr/>
          <p:nvPr/>
        </p:nvGrpSpPr>
        <p:grpSpPr>
          <a:xfrm>
            <a:off x="3151954" y="2786768"/>
            <a:ext cx="3305700" cy="3483050"/>
            <a:chOff x="2944204" y="1189775"/>
            <a:chExt cx="3305700" cy="3483050"/>
          </a:xfrm>
        </p:grpSpPr>
        <p:sp>
          <p:nvSpPr>
            <p:cNvPr id="49" name="Google Shape;49;g2c496409d8e_0_366"/>
            <p:cNvSpPr/>
            <p:nvPr/>
          </p:nvSpPr>
          <p:spPr>
            <a:xfrm>
              <a:off x="2944204" y="1189775"/>
              <a:ext cx="3305700" cy="669000"/>
            </a:xfrm>
            <a:prstGeom prst="chevron">
              <a:avLst>
                <a:gd fmla="val 50000" name="adj"/>
              </a:avLst>
            </a:prstGeom>
            <a:solidFill>
              <a:srgbClr val="B02C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b="0" i="0" lang="es-ES" sz="1400" u="none" cap="none" strike="noStrike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DURANTE</a:t>
              </a:r>
              <a:endParaRPr b="0" i="0" sz="1400" u="none" cap="none" strike="noStrik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0" name="Google Shape;50;g2c496409d8e_0_366"/>
            <p:cNvSpPr txBox="1"/>
            <p:nvPr/>
          </p:nvSpPr>
          <p:spPr>
            <a:xfrm>
              <a:off x="3478949" y="2057125"/>
              <a:ext cx="2236200" cy="261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CERTIFICADO DE LLEGADA</a:t>
              </a:r>
              <a:endParaRPr b="0" i="0" sz="12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CAMBIOS EN EL LEARNING AGREEMENT</a:t>
              </a:r>
              <a:endParaRPr b="0" i="0" sz="12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Roboto"/>
                <a:buAutoNum type="arabicPeriod"/>
              </a:pPr>
              <a:r>
                <a:rPr b="0" i="0" lang="es-ES" sz="1200" u="none" cap="none" strike="noStrike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CERTIFICADO DE SALIDA</a:t>
              </a:r>
              <a:endParaRPr b="0" i="0" sz="12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"/>
          <p:cNvSpPr txBox="1"/>
          <p:nvPr/>
        </p:nvSpPr>
        <p:spPr>
          <a:xfrm>
            <a:off x="619944" y="2060848"/>
            <a:ext cx="80649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El Vicerrectorado de Relaciones Internacionales envía la nominación a la universidad de destino con tus datos.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Desde la ORI de Filología te avisaremos cuando hayas sido nominado. </a:t>
            </a:r>
            <a:r>
              <a:rPr b="1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Por favor, NO contactes antes con la universidad de destino.</a:t>
            </a:r>
            <a:endParaRPr b="1" i="0" sz="24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•"/>
            </a:pPr>
            <a:r>
              <a:rPr b="0" i="0" lang="es-E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Necesitamos que nos avises cuando la universidad de destino te contacte.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3"/>
          <p:cNvSpPr txBox="1"/>
          <p:nvPr/>
        </p:nvSpPr>
        <p:spPr>
          <a:xfrm>
            <a:off x="539544" y="1303652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40D35"/>
              </a:buClr>
              <a:buSzPts val="2800"/>
              <a:buFont typeface="Calibri"/>
              <a:buAutoNum type="arabicPeriod"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NOMINACIÓN</a:t>
            </a:r>
            <a:endParaRPr b="0" i="0" sz="1400" u="none" cap="none" strike="noStrike">
              <a:solidFill>
                <a:srgbClr val="840D35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4"/>
          <p:cNvSpPr txBox="1"/>
          <p:nvPr/>
        </p:nvSpPr>
        <p:spPr>
          <a:xfrm>
            <a:off x="619950" y="2060850"/>
            <a:ext cx="8363100" cy="230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universidad de destino te contacta por correo electrónico y te dice: 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○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Cómo enviar tu solicitud.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○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Fecha límite.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○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Documentación. 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4"/>
          <p:cNvSpPr txBox="1"/>
          <p:nvPr/>
        </p:nvSpPr>
        <p:spPr>
          <a:xfrm>
            <a:off x="467544" y="1340768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2. SOLICITUD A LA UNIVERSIDAD DE DESTINO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4"/>
          <p:cNvSpPr/>
          <p:nvPr/>
        </p:nvSpPr>
        <p:spPr>
          <a:xfrm rot="-1200522">
            <a:off x="628613" y="3777347"/>
            <a:ext cx="8191594" cy="47767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FF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FF0000"/>
                </a:solidFill>
                <a:latin typeface="Arial"/>
              </a:rPr>
              <a:t>¡IMPORTANTE CUMPLIR PLAZOS!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5"/>
          <p:cNvSpPr txBox="1"/>
          <p:nvPr/>
        </p:nvSpPr>
        <p:spPr>
          <a:xfrm>
            <a:off x="619950" y="2196575"/>
            <a:ext cx="8064900" cy="434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Formulario de solicitud.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Certificados de idioma: certificados específicos como IELTS, carta del coordinador de movilidad, etc.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1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Transcript of records </a:t>
            </a: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UCM: </a:t>
            </a:r>
            <a:r>
              <a:rPr b="0" i="1" lang="es-ES" sz="1100" u="sng" cap="none" strike="noStrike">
                <a:solidFill>
                  <a:srgbClr val="1155CC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https://sede.ucm.es/certificados-academicos</a:t>
            </a:r>
            <a:r>
              <a:rPr b="0" i="1" lang="es-ES" sz="1100" u="none" cap="none" strike="noStrike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 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1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agreement</a:t>
            </a: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firmado por coordinador de movilidad y vicedecana RRII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1" marL="8001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•"/>
            </a:pPr>
            <a:r>
              <a:rPr b="0" i="1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Online Learning Agreement</a:t>
            </a: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plataforma web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5"/>
          <p:cNvSpPr txBox="1"/>
          <p:nvPr/>
        </p:nvSpPr>
        <p:spPr>
          <a:xfrm>
            <a:off x="481219" y="1106543"/>
            <a:ext cx="80649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2. SOLICITUD A LA UNIVERSIDAD DE DESTINO 		 DOCUMENTACIÓN FRECUENTE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6"/>
          <p:cNvSpPr txBox="1"/>
          <p:nvPr/>
        </p:nvSpPr>
        <p:spPr>
          <a:xfrm>
            <a:off x="590783" y="2060848"/>
            <a:ext cx="80649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90500" lvl="1" marL="8001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¿Qué es y para qué sirve?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N.º de créditos: 30 cuatrimestre / 60 anual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TFG/TFM: NO en destino.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Selección asignaturas: aprobación coordinador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Asignaturas suspendidas previamente: NO.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Online Learning Agreement: </a:t>
            </a:r>
            <a:r>
              <a:rPr b="0" i="0" lang="es-ES" sz="2400" u="sng" cap="none" strike="noStrik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Manual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6"/>
          <p:cNvSpPr txBox="1"/>
          <p:nvPr/>
        </p:nvSpPr>
        <p:spPr>
          <a:xfrm>
            <a:off x="467544" y="1340768"/>
            <a:ext cx="80649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2. SOLICITUD A LA UNIVERSIDAD DE DESTINO</a:t>
            </a:r>
            <a:endParaRPr b="0" i="0" sz="1400" u="none" cap="none" strike="noStrike">
              <a:solidFill>
                <a:srgbClr val="840D3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		 LEARNING AGREEMENT (OLA)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6" name="Google Shape;76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5800" y="4738949"/>
            <a:ext cx="1855250" cy="224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47900" y="4785775"/>
            <a:ext cx="1369575" cy="1961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7"/>
          <p:cNvSpPr txBox="1"/>
          <p:nvPr/>
        </p:nvSpPr>
        <p:spPr>
          <a:xfrm>
            <a:off x="619944" y="2060848"/>
            <a:ext cx="8064900" cy="21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CREDENCIAL ERASMUS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CERTIFICADO DE LLEGADA Y DE SALIDA</a:t>
            </a:r>
            <a:r>
              <a:rPr lang="es-E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 LA UCM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CONVENIO FINANCIERO: firma online</a:t>
            </a:r>
            <a:endParaRPr b="0" i="0" sz="1400" u="none" cap="none" strike="sng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7"/>
          <p:cNvSpPr txBox="1"/>
          <p:nvPr/>
        </p:nvSpPr>
        <p:spPr>
          <a:xfrm>
            <a:off x="488669" y="1257377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3. DOCUMENTACIÓN PREVIA A LA MOVILIDAD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8"/>
          <p:cNvSpPr txBox="1"/>
          <p:nvPr/>
        </p:nvSpPr>
        <p:spPr>
          <a:xfrm>
            <a:off x="619944" y="2060848"/>
            <a:ext cx="80648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CREDENCIAL ERASMUS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8"/>
          <p:cNvSpPr txBox="1"/>
          <p:nvPr/>
        </p:nvSpPr>
        <p:spPr>
          <a:xfrm>
            <a:off x="480094" y="1282602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3. DOCUMENTACIÓN PREVIA A LA MOVILIDAD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" name="Google Shape;9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00445" y="1760425"/>
            <a:ext cx="4135480" cy="4938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9"/>
          <p:cNvSpPr txBox="1"/>
          <p:nvPr/>
        </p:nvSpPr>
        <p:spPr>
          <a:xfrm>
            <a:off x="587697" y="3041063"/>
            <a:ext cx="4091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CERTIFICADO DE LLEGADA 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 DE SALIDA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9"/>
          <p:cNvSpPr txBox="1"/>
          <p:nvPr/>
        </p:nvSpPr>
        <p:spPr>
          <a:xfrm>
            <a:off x="435300" y="1340325"/>
            <a:ext cx="3873300" cy="181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3. DOCUMENTACIÓN 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PREVIA A LA MOVILIDAD</a:t>
            </a:r>
            <a:r>
              <a:rPr b="1" i="0" lang="es-ES" sz="2800" u="none" cap="none" strike="noStrik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i="0" sz="2800" u="none" cap="none" strike="noStrik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19416" y="39475"/>
            <a:ext cx="4724584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0"/>
          <p:cNvSpPr txBox="1"/>
          <p:nvPr/>
        </p:nvSpPr>
        <p:spPr>
          <a:xfrm>
            <a:off x="539544" y="1952298"/>
            <a:ext cx="80649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CONVENIO FINANCIERO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175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 firma online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Beneficiarios Beca Santander: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Cuenta en este banco.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0"/>
          <p:cNvSpPr txBox="1"/>
          <p:nvPr/>
        </p:nvSpPr>
        <p:spPr>
          <a:xfrm>
            <a:off x="467546" y="1284993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3. DOCUMENTACIÓN PREVIA A LA MOVILIDAD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88024" y="1891013"/>
            <a:ext cx="4104456" cy="4966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1"/>
          <p:cNvSpPr txBox="1"/>
          <p:nvPr/>
        </p:nvSpPr>
        <p:spPr>
          <a:xfrm>
            <a:off x="619944" y="2060848"/>
            <a:ext cx="80649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Online Linguistic Support (OLS): 2 test -&gt; antes y después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Tarjeta Sanitaria Europea</a:t>
            </a: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 </a:t>
            </a:r>
            <a:r>
              <a:rPr b="1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seguro médico</a:t>
            </a: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0" lang="es-ES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https://www.ucm.es/seguro-asistencia-viajes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Reino Unido: visado</a:t>
            </a:r>
            <a:r>
              <a:rPr b="1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visitante (&lt; 6 meses), estudios (&gt; 6 meses).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Los trámites relacionados con la </a:t>
            </a:r>
            <a:r>
              <a:rPr b="1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estancia</a:t>
            </a:r>
            <a:r>
              <a:rPr b="0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b="1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alojamiento </a:t>
            </a:r>
            <a:r>
              <a:rPr b="0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y </a:t>
            </a:r>
            <a:r>
              <a:rPr b="1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documentación requerida</a:t>
            </a:r>
            <a:r>
              <a:rPr b="0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(incluido visado para Reino Unido) serán responsabilidad de cada estudiante.</a:t>
            </a:r>
            <a:endParaRPr b="0" i="0" sz="24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1"/>
          <p:cNvSpPr txBox="1"/>
          <p:nvPr/>
        </p:nvSpPr>
        <p:spPr>
          <a:xfrm>
            <a:off x="467544" y="1272952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3. DOCUMENTACIÓN PREVIA A LA MOVILIDAD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2"/>
          <p:cNvSpPr txBox="1"/>
          <p:nvPr/>
        </p:nvSpPr>
        <p:spPr>
          <a:xfrm>
            <a:off x="580200" y="1497875"/>
            <a:ext cx="82110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 plazo UCM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 paga la matrícula UCM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¡IMPORTANTE!: Marca de movilidad “S” en asignaturas UCM que “cursarás” en destino </a:t>
            </a:r>
            <a:r>
              <a:rPr b="1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(excepto G. </a:t>
            </a:r>
            <a:r>
              <a:rPr b="1" lang="es-ES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1" i="0" lang="es-E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ispano-Alemán y    M. Hispano-Francés)</a:t>
            </a:r>
            <a:endParaRPr b="1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2"/>
          <p:cNvSpPr txBox="1"/>
          <p:nvPr/>
        </p:nvSpPr>
        <p:spPr>
          <a:xfrm>
            <a:off x="396332" y="903427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4. MATRÍCULA EN LA UCM</a:t>
            </a:r>
            <a:endParaRPr b="0" i="0" sz="1400" u="none" cap="none" strike="noStrike">
              <a:solidFill>
                <a:srgbClr val="840D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7" name="Google Shape;11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71499" y="3508625"/>
            <a:ext cx="5906175" cy="339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3"/>
          <p:cNvSpPr txBox="1"/>
          <p:nvPr/>
        </p:nvSpPr>
        <p:spPr>
          <a:xfrm>
            <a:off x="539544" y="1803298"/>
            <a:ext cx="80649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Dudas sobre financiación: </a:t>
            </a:r>
            <a:r>
              <a:rPr b="0" i="0" lang="es-ES" sz="24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erasmus3@ucm.es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Compatible con becas del Ministerio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Importe: </a:t>
            </a:r>
            <a:r>
              <a:rPr b="0" i="0" lang="es-ES" sz="24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https://www.ucm.es/importe-erasmus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3"/>
          <p:cNvSpPr txBox="1"/>
          <p:nvPr/>
        </p:nvSpPr>
        <p:spPr>
          <a:xfrm>
            <a:off x="539544" y="1280102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5. FINANCIACIÓN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4" name="Google Shape;124;p13"/>
          <p:cNvPicPr preferRelativeResize="0"/>
          <p:nvPr/>
        </p:nvPicPr>
        <p:blipFill rotWithShape="1">
          <a:blip r:embed="rId5">
            <a:alphaModFix/>
          </a:blip>
          <a:srcRect b="10180" l="0" r="0" t="15000"/>
          <a:stretch/>
        </p:blipFill>
        <p:spPr>
          <a:xfrm>
            <a:off x="1191375" y="3107775"/>
            <a:ext cx="6246051" cy="290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4"/>
          <p:cNvSpPr txBox="1"/>
          <p:nvPr/>
        </p:nvSpPr>
        <p:spPr>
          <a:xfrm>
            <a:off x="619944" y="2060848"/>
            <a:ext cx="8064900" cy="207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Firma y sello en certificado de llegada.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s-E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Subir el certificado de llegada a la plataforma de seguimiento de movilidad: </a:t>
            </a:r>
            <a:r>
              <a:rPr lang="es-ES" sz="21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https://ucm.moveon4.de/form/53bd38820f9d308854000001/spa</a:t>
            </a:r>
            <a:endParaRPr b="0" i="0" sz="2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4"/>
          <p:cNvSpPr txBox="1"/>
          <p:nvPr/>
        </p:nvSpPr>
        <p:spPr>
          <a:xfrm>
            <a:off x="539544" y="1250477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6. LLEGADA A LA UNIVERSIDAD DE DESTINO</a:t>
            </a:r>
            <a:endParaRPr b="0" i="0" sz="1400" u="none" cap="none" strike="noStrike">
              <a:solidFill>
                <a:srgbClr val="840D35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5"/>
          <p:cNvSpPr txBox="1"/>
          <p:nvPr/>
        </p:nvSpPr>
        <p:spPr>
          <a:xfrm>
            <a:off x="619944" y="2060848"/>
            <a:ext cx="80649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Firma en </a:t>
            </a:r>
            <a:r>
              <a:rPr b="0" i="1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Agreement </a:t>
            </a: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inicial / OLA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Posibles cambios </a:t>
            </a:r>
            <a:r>
              <a:rPr b="0" i="1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Agreement</a:t>
            </a: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consultar y pedir autorización al coordinador UCM de TODOS los cambios.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Firma en cambios en </a:t>
            </a:r>
            <a:r>
              <a:rPr b="0" i="1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Agreement </a:t>
            </a: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por coordinador de destino y de UCM.</a:t>
            </a:r>
            <a:endParaRPr b="0" i="1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Matrícula en destino.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Obligaciones académicas: Asistencia a clases, exámenes, trabajos, cumplimiento normativa.</a:t>
            </a:r>
            <a:r>
              <a:rPr b="1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5"/>
          <p:cNvSpPr txBox="1"/>
          <p:nvPr/>
        </p:nvSpPr>
        <p:spPr>
          <a:xfrm>
            <a:off x="467544" y="1272952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7. DURANTE LA MOVILIDAD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6"/>
          <p:cNvSpPr txBox="1"/>
          <p:nvPr/>
        </p:nvSpPr>
        <p:spPr>
          <a:xfrm>
            <a:off x="619950" y="2060851"/>
            <a:ext cx="8064900" cy="316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Firmar y sellar certificado de salida en destino.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s-E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Subir el certificado de salida a la plataforma de seguimiento de movilidad: </a:t>
            </a:r>
            <a:r>
              <a:rPr lang="es-ES" sz="21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https://ucm.moveon4.de/form/53bd38820f9d308854000001/spa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Realizar informe final.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s-E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Realizar el trámite de reconocimiento de estudios.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6"/>
          <p:cNvSpPr txBox="1"/>
          <p:nvPr/>
        </p:nvSpPr>
        <p:spPr>
          <a:xfrm>
            <a:off x="467544" y="1272952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8. AL FINAL DE LA MOVILIDAD</a:t>
            </a:r>
            <a:endParaRPr b="0" i="0" sz="1400" u="none" cap="none" strike="noStrike">
              <a:solidFill>
                <a:srgbClr val="840D35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9"/>
          <p:cNvSpPr txBox="1"/>
          <p:nvPr/>
        </p:nvSpPr>
        <p:spPr>
          <a:xfrm>
            <a:off x="490194" y="1263002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9. RECAPITULEMOS… </a:t>
            </a:r>
            <a:r>
              <a:rPr b="1" i="1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CHECK LIST</a:t>
            </a:r>
            <a:endParaRPr b="0" i="0" sz="1400" u="none" cap="none" strike="noStrike">
              <a:solidFill>
                <a:srgbClr val="840D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8" name="Google Shape;148;p19"/>
          <p:cNvPicPr preferRelativeResize="0"/>
          <p:nvPr/>
        </p:nvPicPr>
        <p:blipFill rotWithShape="1">
          <a:blip r:embed="rId3">
            <a:alphaModFix/>
          </a:blip>
          <a:srcRect b="43871" l="0" r="0" t="12283"/>
          <a:stretch/>
        </p:blipFill>
        <p:spPr>
          <a:xfrm>
            <a:off x="848000" y="1894200"/>
            <a:ext cx="7707100" cy="3967899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9"/>
          <p:cNvSpPr txBox="1"/>
          <p:nvPr/>
        </p:nvSpPr>
        <p:spPr>
          <a:xfrm>
            <a:off x="1640750" y="3429000"/>
            <a:ext cx="286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s-E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endParaRPr b="1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221ed3eadec_0_603"/>
          <p:cNvSpPr txBox="1"/>
          <p:nvPr/>
        </p:nvSpPr>
        <p:spPr>
          <a:xfrm>
            <a:off x="467544" y="1293227"/>
            <a:ext cx="8064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9. RECAPITULEMOS… </a:t>
            </a:r>
            <a:r>
              <a:rPr b="1" i="1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CHECK LIST</a:t>
            </a:r>
            <a:endParaRPr b="0" i="0" sz="1400" u="none" cap="none" strike="noStrike">
              <a:solidFill>
                <a:srgbClr val="840D3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5" name="Google Shape;155;g221ed3eadec_0_603"/>
          <p:cNvPicPr preferRelativeResize="0"/>
          <p:nvPr/>
        </p:nvPicPr>
        <p:blipFill rotWithShape="1">
          <a:blip r:embed="rId3">
            <a:alphaModFix/>
          </a:blip>
          <a:srcRect b="0" l="0" r="0" t="56655"/>
          <a:stretch/>
        </p:blipFill>
        <p:spPr>
          <a:xfrm>
            <a:off x="391350" y="1998650"/>
            <a:ext cx="8366800" cy="4258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0"/>
          <p:cNvSpPr txBox="1"/>
          <p:nvPr/>
        </p:nvSpPr>
        <p:spPr>
          <a:xfrm>
            <a:off x="629819" y="924852"/>
            <a:ext cx="80649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ES" sz="2800" u="none" cap="none" strike="noStrike">
                <a:solidFill>
                  <a:srgbClr val="840D35"/>
                </a:solidFill>
                <a:latin typeface="Calibri"/>
                <a:ea typeface="Calibri"/>
                <a:cs typeface="Calibri"/>
                <a:sym typeface="Calibri"/>
              </a:rPr>
              <a:t>10. ¡¡¡GUÍA DEL ESTUDIANTE!!!</a:t>
            </a:r>
            <a:endParaRPr b="1" i="0" sz="2800" u="none" cap="none" strike="noStrike">
              <a:solidFill>
                <a:srgbClr val="840D3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s-ES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https://filologia.ucm.es/movilidad-saliente-de-estudiantes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1" name="Google Shape;161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9376" y="1932209"/>
            <a:ext cx="3217025" cy="45447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85089" y="4569811"/>
            <a:ext cx="3709622" cy="2255326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0"/>
          <p:cNvSpPr txBox="1"/>
          <p:nvPr/>
        </p:nvSpPr>
        <p:spPr>
          <a:xfrm>
            <a:off x="5157450" y="2395875"/>
            <a:ext cx="2937900" cy="203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/>
              <a:t>HORARIO PRESENCIAL: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Martes a viernes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9.00 - 11.30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13.00 - 14.00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Martes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15.30 - 17.30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2016-10-17T15:47:14Z</dcterms:created>
  <dc:creator>Juan Carlos</dc:creator>
</cp:coreProperties>
</file>